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1" r:id="rId5"/>
    <p:sldId id="262" r:id="rId6"/>
    <p:sldId id="263" r:id="rId7"/>
    <p:sldId id="264" r:id="rId8"/>
    <p:sldId id="265" r:id="rId9"/>
    <p:sldId id="266" r:id="rId10"/>
    <p:sldId id="267"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38" autoAdjust="0"/>
    <p:restoredTop sz="94660"/>
  </p:normalViewPr>
  <p:slideViewPr>
    <p:cSldViewPr snapToGrid="0">
      <p:cViewPr varScale="1">
        <p:scale>
          <a:sx n="82" d="100"/>
          <a:sy n="82" d="100"/>
        </p:scale>
        <p:origin x="72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0A10E71-0907-4FDC-AA8B-BF4E20385CD1}"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EE4880-BFC6-4D72-A588-D8632F4FFEAD}" type="slidenum">
              <a:rPr lang="en-US" smtClean="0"/>
              <a:t>‹#›</a:t>
            </a:fld>
            <a:endParaRPr lang="en-US"/>
          </a:p>
        </p:txBody>
      </p:sp>
    </p:spTree>
    <p:extLst>
      <p:ext uri="{BB962C8B-B14F-4D97-AF65-F5344CB8AC3E}">
        <p14:creationId xmlns:p14="http://schemas.microsoft.com/office/powerpoint/2010/main" val="3978367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A10E71-0907-4FDC-AA8B-BF4E20385CD1}"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EE4880-BFC6-4D72-A588-D8632F4FFEAD}" type="slidenum">
              <a:rPr lang="en-US" smtClean="0"/>
              <a:t>‹#›</a:t>
            </a:fld>
            <a:endParaRPr lang="en-US"/>
          </a:p>
        </p:txBody>
      </p:sp>
    </p:spTree>
    <p:extLst>
      <p:ext uri="{BB962C8B-B14F-4D97-AF65-F5344CB8AC3E}">
        <p14:creationId xmlns:p14="http://schemas.microsoft.com/office/powerpoint/2010/main" val="3640898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A10E71-0907-4FDC-AA8B-BF4E20385CD1}"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EE4880-BFC6-4D72-A588-D8632F4FFEAD}" type="slidenum">
              <a:rPr lang="en-US" smtClean="0"/>
              <a:t>‹#›</a:t>
            </a:fld>
            <a:endParaRPr lang="en-US"/>
          </a:p>
        </p:txBody>
      </p:sp>
    </p:spTree>
    <p:extLst>
      <p:ext uri="{BB962C8B-B14F-4D97-AF65-F5344CB8AC3E}">
        <p14:creationId xmlns:p14="http://schemas.microsoft.com/office/powerpoint/2010/main" val="9235420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A10E71-0907-4FDC-AA8B-BF4E20385CD1}"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EE4880-BFC6-4D72-A588-D8632F4FFEAD}" type="slidenum">
              <a:rPr lang="en-US" smtClean="0"/>
              <a:t>‹#›</a:t>
            </a:fld>
            <a:endParaRPr lang="en-US"/>
          </a:p>
        </p:txBody>
      </p:sp>
    </p:spTree>
    <p:extLst>
      <p:ext uri="{BB962C8B-B14F-4D97-AF65-F5344CB8AC3E}">
        <p14:creationId xmlns:p14="http://schemas.microsoft.com/office/powerpoint/2010/main" val="3913524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A10E71-0907-4FDC-AA8B-BF4E20385CD1}" type="datetimeFigureOut">
              <a:rPr lang="en-US" smtClean="0"/>
              <a:t>12/29/2023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EE4880-BFC6-4D72-A588-D8632F4FFEAD}" type="slidenum">
              <a:rPr lang="en-US" smtClean="0"/>
              <a:t>‹#›</a:t>
            </a:fld>
            <a:endParaRPr lang="en-US"/>
          </a:p>
        </p:txBody>
      </p:sp>
    </p:spTree>
    <p:extLst>
      <p:ext uri="{BB962C8B-B14F-4D97-AF65-F5344CB8AC3E}">
        <p14:creationId xmlns:p14="http://schemas.microsoft.com/office/powerpoint/2010/main" val="748091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0A10E71-0907-4FDC-AA8B-BF4E20385CD1}"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EE4880-BFC6-4D72-A588-D8632F4FFEAD}" type="slidenum">
              <a:rPr lang="en-US" smtClean="0"/>
              <a:t>‹#›</a:t>
            </a:fld>
            <a:endParaRPr lang="en-US"/>
          </a:p>
        </p:txBody>
      </p:sp>
    </p:spTree>
    <p:extLst>
      <p:ext uri="{BB962C8B-B14F-4D97-AF65-F5344CB8AC3E}">
        <p14:creationId xmlns:p14="http://schemas.microsoft.com/office/powerpoint/2010/main" val="15426426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0A10E71-0907-4FDC-AA8B-BF4E20385CD1}" type="datetimeFigureOut">
              <a:rPr lang="en-US" smtClean="0"/>
              <a:t>12/29/2023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EE4880-BFC6-4D72-A588-D8632F4FFEAD}" type="slidenum">
              <a:rPr lang="en-US" smtClean="0"/>
              <a:t>‹#›</a:t>
            </a:fld>
            <a:endParaRPr lang="en-US"/>
          </a:p>
        </p:txBody>
      </p:sp>
    </p:spTree>
    <p:extLst>
      <p:ext uri="{BB962C8B-B14F-4D97-AF65-F5344CB8AC3E}">
        <p14:creationId xmlns:p14="http://schemas.microsoft.com/office/powerpoint/2010/main" val="3400273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0A10E71-0907-4FDC-AA8B-BF4E20385CD1}" type="datetimeFigureOut">
              <a:rPr lang="en-US" smtClean="0"/>
              <a:t>12/29/2023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EE4880-BFC6-4D72-A588-D8632F4FFEAD}" type="slidenum">
              <a:rPr lang="en-US" smtClean="0"/>
              <a:t>‹#›</a:t>
            </a:fld>
            <a:endParaRPr lang="en-US"/>
          </a:p>
        </p:txBody>
      </p:sp>
    </p:spTree>
    <p:extLst>
      <p:ext uri="{BB962C8B-B14F-4D97-AF65-F5344CB8AC3E}">
        <p14:creationId xmlns:p14="http://schemas.microsoft.com/office/powerpoint/2010/main" val="4010045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A10E71-0907-4FDC-AA8B-BF4E20385CD1}" type="datetimeFigureOut">
              <a:rPr lang="en-US" smtClean="0"/>
              <a:t>12/29/2023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EE4880-BFC6-4D72-A588-D8632F4FFEAD}" type="slidenum">
              <a:rPr lang="en-US" smtClean="0"/>
              <a:t>‹#›</a:t>
            </a:fld>
            <a:endParaRPr lang="en-US"/>
          </a:p>
        </p:txBody>
      </p:sp>
    </p:spTree>
    <p:extLst>
      <p:ext uri="{BB962C8B-B14F-4D97-AF65-F5344CB8AC3E}">
        <p14:creationId xmlns:p14="http://schemas.microsoft.com/office/powerpoint/2010/main" val="1965710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0A10E71-0907-4FDC-AA8B-BF4E20385CD1}"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EE4880-BFC6-4D72-A588-D8632F4FFEAD}" type="slidenum">
              <a:rPr lang="en-US" smtClean="0"/>
              <a:t>‹#›</a:t>
            </a:fld>
            <a:endParaRPr lang="en-US"/>
          </a:p>
        </p:txBody>
      </p:sp>
    </p:spTree>
    <p:extLst>
      <p:ext uri="{BB962C8B-B14F-4D97-AF65-F5344CB8AC3E}">
        <p14:creationId xmlns:p14="http://schemas.microsoft.com/office/powerpoint/2010/main" val="8887959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0A10E71-0907-4FDC-AA8B-BF4E20385CD1}" type="datetimeFigureOut">
              <a:rPr lang="en-US" smtClean="0"/>
              <a:t>12/29/2023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EE4880-BFC6-4D72-A588-D8632F4FFEAD}" type="slidenum">
              <a:rPr lang="en-US" smtClean="0"/>
              <a:t>‹#›</a:t>
            </a:fld>
            <a:endParaRPr lang="en-US"/>
          </a:p>
        </p:txBody>
      </p:sp>
    </p:spTree>
    <p:extLst>
      <p:ext uri="{BB962C8B-B14F-4D97-AF65-F5344CB8AC3E}">
        <p14:creationId xmlns:p14="http://schemas.microsoft.com/office/powerpoint/2010/main" val="966729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A10E71-0907-4FDC-AA8B-BF4E20385CD1}" type="datetimeFigureOut">
              <a:rPr lang="en-US" smtClean="0"/>
              <a:t>12/29/2023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EE4880-BFC6-4D72-A588-D8632F4FFEAD}" type="slidenum">
              <a:rPr lang="en-US" smtClean="0"/>
              <a:t>‹#›</a:t>
            </a:fld>
            <a:endParaRPr lang="en-US"/>
          </a:p>
        </p:txBody>
      </p:sp>
    </p:spTree>
    <p:extLst>
      <p:ext uri="{BB962C8B-B14F-4D97-AF65-F5344CB8AC3E}">
        <p14:creationId xmlns:p14="http://schemas.microsoft.com/office/powerpoint/2010/main" val="227020084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857F0F2-D27A-CF6D-C595-C66A7BFDDCE5}"/>
              </a:ext>
            </a:extLst>
          </p:cNvPr>
          <p:cNvSpPr txBox="1"/>
          <p:nvPr/>
        </p:nvSpPr>
        <p:spPr>
          <a:xfrm>
            <a:off x="6255798" y="941032"/>
            <a:ext cx="6826928" cy="2862322"/>
          </a:xfrm>
          <a:prstGeom prst="rect">
            <a:avLst/>
          </a:prstGeom>
          <a:noFill/>
        </p:spPr>
        <p:txBody>
          <a:bodyPr wrap="square" rtlCol="0">
            <a:spAutoFit/>
          </a:bodyPr>
          <a:lstStyle/>
          <a:p>
            <a:pPr algn="ctr" rtl="1"/>
            <a:r>
              <a:rPr lang="fa-IR" sz="3600" dirty="0">
                <a:latin typeface="Vazir" panose="020B0603030804020204" pitchFamily="34" charset="-78"/>
                <a:cs typeface="Vazir" panose="020B0603030804020204" pitchFamily="34" charset="-78"/>
              </a:rPr>
              <a:t>هوش مصنوعی</a:t>
            </a:r>
            <a:endParaRPr lang="en-US" sz="3600" dirty="0">
              <a:latin typeface="Vazir" panose="020B0603030804020204" pitchFamily="34" charset="-78"/>
              <a:cs typeface="Vazir" panose="020B0603030804020204" pitchFamily="34" charset="-78"/>
            </a:endParaRPr>
          </a:p>
          <a:p>
            <a:pPr algn="ctr" rtl="1"/>
            <a:endParaRPr lang="en-US" sz="3600" dirty="0">
              <a:latin typeface="Vazir" panose="020B0603030804020204" pitchFamily="34" charset="-78"/>
              <a:cs typeface="Vazir" panose="020B0603030804020204" pitchFamily="34" charset="-78"/>
            </a:endParaRPr>
          </a:p>
          <a:p>
            <a:pPr algn="ctr" rtl="1"/>
            <a:r>
              <a:rPr lang="fa-IR" sz="3600" dirty="0">
                <a:latin typeface="Vazir" panose="020B0603030804020204" pitchFamily="34" charset="-78"/>
                <a:cs typeface="Vazir" panose="020B0603030804020204" pitchFamily="34" charset="-78"/>
              </a:rPr>
              <a:t> در</a:t>
            </a:r>
            <a:endParaRPr lang="en-US" sz="3600" dirty="0">
              <a:latin typeface="Vazir" panose="020B0603030804020204" pitchFamily="34" charset="-78"/>
              <a:cs typeface="Vazir" panose="020B0603030804020204" pitchFamily="34" charset="-78"/>
            </a:endParaRPr>
          </a:p>
          <a:p>
            <a:pPr algn="ctr" rtl="1"/>
            <a:r>
              <a:rPr lang="fa-IR" sz="3600" dirty="0">
                <a:latin typeface="Vazir" panose="020B0603030804020204" pitchFamily="34" charset="-78"/>
                <a:cs typeface="Vazir" panose="020B0603030804020204" pitchFamily="34" charset="-78"/>
              </a:rPr>
              <a:t> </a:t>
            </a:r>
            <a:endParaRPr lang="en-US" sz="3600" dirty="0">
              <a:latin typeface="Vazir" panose="020B0603030804020204" pitchFamily="34" charset="-78"/>
              <a:cs typeface="Vazir" panose="020B0603030804020204" pitchFamily="34" charset="-78"/>
            </a:endParaRPr>
          </a:p>
          <a:p>
            <a:pPr algn="ctr" rtl="1"/>
            <a:r>
              <a:rPr lang="fa-IR" sz="3600" dirty="0">
                <a:latin typeface="Vazir" panose="020B0603030804020204" pitchFamily="34" charset="-78"/>
                <a:cs typeface="Vazir" panose="020B0603030804020204" pitchFamily="34" charset="-78"/>
              </a:rPr>
              <a:t>فیلم</a:t>
            </a:r>
            <a:r>
              <a:rPr lang="en-US" sz="3600" dirty="0">
                <a:latin typeface="Vazir" panose="020B0603030804020204" pitchFamily="34" charset="-78"/>
                <a:cs typeface="Vazir" panose="020B0603030804020204" pitchFamily="34" charset="-78"/>
              </a:rPr>
              <a:t> </a:t>
            </a:r>
            <a:r>
              <a:rPr lang="fa-IR" sz="3600" dirty="0">
                <a:latin typeface="Vazir" panose="020B0603030804020204" pitchFamily="34" charset="-78"/>
                <a:cs typeface="Vazir" panose="020B0603030804020204" pitchFamily="34" charset="-78"/>
              </a:rPr>
              <a:t>سازی</a:t>
            </a:r>
            <a:endParaRPr lang="en-US" sz="3600" dirty="0">
              <a:latin typeface="Vazir" panose="020B0603030804020204" pitchFamily="34" charset="-78"/>
              <a:cs typeface="Vazir" panose="020B0603030804020204" pitchFamily="34" charset="-78"/>
            </a:endParaRPr>
          </a:p>
        </p:txBody>
      </p:sp>
      <p:sp>
        <p:nvSpPr>
          <p:cNvPr id="8" name="TextBox 7">
            <a:extLst>
              <a:ext uri="{FF2B5EF4-FFF2-40B4-BE49-F238E27FC236}">
                <a16:creationId xmlns:a16="http://schemas.microsoft.com/office/drawing/2014/main" id="{21F740E8-395B-AA89-C3D3-D3F72A6EE154}"/>
              </a:ext>
            </a:extLst>
          </p:cNvPr>
          <p:cNvSpPr txBox="1"/>
          <p:nvPr/>
        </p:nvSpPr>
        <p:spPr>
          <a:xfrm>
            <a:off x="7455762" y="4996643"/>
            <a:ext cx="4184402" cy="1477328"/>
          </a:xfrm>
          <a:prstGeom prst="rect">
            <a:avLst/>
          </a:prstGeom>
          <a:noFill/>
        </p:spPr>
        <p:txBody>
          <a:bodyPr wrap="square" rtlCol="0">
            <a:spAutoFit/>
          </a:bodyPr>
          <a:lstStyle/>
          <a:p>
            <a:pPr algn="ctr" rtl="1"/>
            <a:r>
              <a:rPr lang="fa-IR" dirty="0">
                <a:latin typeface="Vazir" panose="020B0603030804020204" pitchFamily="34" charset="-78"/>
                <a:cs typeface="Vazir" panose="020B0603030804020204" pitchFamily="34" charset="-78"/>
              </a:rPr>
              <a:t>نام :آرمان بستانی </a:t>
            </a:r>
          </a:p>
          <a:p>
            <a:pPr algn="ctr" rtl="1"/>
            <a:endParaRPr lang="fa-IR" dirty="0">
              <a:latin typeface="Vazir" panose="020B0603030804020204" pitchFamily="34" charset="-78"/>
              <a:cs typeface="Vazir" panose="020B0603030804020204" pitchFamily="34" charset="-78"/>
            </a:endParaRPr>
          </a:p>
          <a:p>
            <a:pPr algn="ctr" rtl="1"/>
            <a:r>
              <a:rPr lang="fa-IR" dirty="0">
                <a:latin typeface="Vazir" panose="020B0603030804020204" pitchFamily="34" charset="-78"/>
                <a:cs typeface="Vazir" panose="020B0603030804020204" pitchFamily="34" charset="-78"/>
              </a:rPr>
              <a:t>نام استاد: زهرا سادات عصايي معمم</a:t>
            </a:r>
            <a:endParaRPr lang="en-US" dirty="0">
              <a:latin typeface="Vazir" panose="020B0603030804020204" pitchFamily="34" charset="-78"/>
              <a:cs typeface="Vazir" panose="020B0603030804020204" pitchFamily="34" charset="-78"/>
            </a:endParaRPr>
          </a:p>
          <a:p>
            <a:pPr algn="ctr" rtl="1"/>
            <a:br>
              <a:rPr lang="fa-IR" dirty="0">
                <a:latin typeface="Vazir" panose="020B0603030804020204" pitchFamily="34" charset="-78"/>
                <a:cs typeface="Vazir" panose="020B0603030804020204" pitchFamily="34" charset="-78"/>
              </a:rPr>
            </a:br>
            <a:endParaRPr lang="en-US" dirty="0">
              <a:latin typeface="Vazir" panose="020B0603030804020204" pitchFamily="34" charset="-78"/>
              <a:cs typeface="Vazir" panose="020B0603030804020204" pitchFamily="34" charset="-78"/>
            </a:endParaRPr>
          </a:p>
        </p:txBody>
      </p:sp>
      <p:pic>
        <p:nvPicPr>
          <p:cNvPr id="10" name="Picture 9">
            <a:extLst>
              <a:ext uri="{FF2B5EF4-FFF2-40B4-BE49-F238E27FC236}">
                <a16:creationId xmlns:a16="http://schemas.microsoft.com/office/drawing/2014/main" id="{626D38C3-FB81-C990-055C-FEF862E3BA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pic>
        <p:nvPicPr>
          <p:cNvPr id="2" name="slide1">
            <a:hlinkClick r:id="" action="ppaction://media"/>
            <a:extLst>
              <a:ext uri="{FF2B5EF4-FFF2-40B4-BE49-F238E27FC236}">
                <a16:creationId xmlns:a16="http://schemas.microsoft.com/office/drawing/2014/main" id="{F7527C17-3909-6AE6-83C7-2D5A2290BF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968399" y="6370637"/>
            <a:ext cx="487363" cy="487363"/>
          </a:xfrm>
          <a:prstGeom prst="rect">
            <a:avLst/>
          </a:prstGeom>
        </p:spPr>
      </p:pic>
    </p:spTree>
    <p:extLst>
      <p:ext uri="{BB962C8B-B14F-4D97-AF65-F5344CB8AC3E}">
        <p14:creationId xmlns:p14="http://schemas.microsoft.com/office/powerpoint/2010/main" val="3713906735"/>
      </p:ext>
    </p:extLst>
  </p:cSld>
  <p:clrMapOvr>
    <a:masterClrMapping/>
  </p:clrMapOvr>
  <mc:AlternateContent xmlns:mc="http://schemas.openxmlformats.org/markup-compatibility/2006" xmlns:p14="http://schemas.microsoft.com/office/powerpoint/2010/main">
    <mc:Choice Requires="p14">
      <p:transition spd="slow" p14:dur="2000" advTm="16472"/>
    </mc:Choice>
    <mc:Fallback xmlns="">
      <p:transition spd="slow" advTm="164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4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349A23-7EE9-ECDC-39D0-779C95CC675A}"/>
              </a:ext>
            </a:extLst>
          </p:cNvPr>
          <p:cNvSpPr txBox="1"/>
          <p:nvPr/>
        </p:nvSpPr>
        <p:spPr>
          <a:xfrm>
            <a:off x="7244179" y="1700832"/>
            <a:ext cx="4731798" cy="3270126"/>
          </a:xfrm>
          <a:prstGeom prst="rect">
            <a:avLst/>
          </a:prstGeom>
          <a:noFill/>
        </p:spPr>
        <p:txBody>
          <a:bodyPr wrap="square" rtlCol="0">
            <a:spAutoFit/>
          </a:bodyPr>
          <a:lstStyle/>
          <a:p>
            <a:pPr algn="ctr" rtl="1">
              <a:lnSpc>
                <a:spcPct val="150000"/>
              </a:lnSpc>
            </a:pPr>
            <a:r>
              <a:rPr lang="fa-IR" sz="2800" dirty="0">
                <a:latin typeface="Vazir" panose="020B0603030804020204" pitchFamily="34" charset="-78"/>
                <a:cs typeface="Vazir" panose="020B0603030804020204" pitchFamily="34" charset="-78"/>
              </a:rPr>
              <a:t>پایان </a:t>
            </a:r>
          </a:p>
          <a:p>
            <a:pPr algn="ctr" rtl="1">
              <a:lnSpc>
                <a:spcPct val="150000"/>
              </a:lnSpc>
            </a:pPr>
            <a:endParaRPr lang="fa-IR" sz="2800" dirty="0">
              <a:latin typeface="Vazir" panose="020B0603030804020204" pitchFamily="34" charset="-78"/>
              <a:cs typeface="Vazir" panose="020B0603030804020204" pitchFamily="34" charset="-78"/>
            </a:endParaRPr>
          </a:p>
          <a:p>
            <a:pPr algn="ctr" rtl="1">
              <a:lnSpc>
                <a:spcPct val="150000"/>
              </a:lnSpc>
            </a:pPr>
            <a:endParaRPr lang="fa-IR" sz="2800" dirty="0">
              <a:latin typeface="Vazir" panose="020B0603030804020204" pitchFamily="34" charset="-78"/>
              <a:cs typeface="Vazir" panose="020B0603030804020204" pitchFamily="34" charset="-78"/>
            </a:endParaRPr>
          </a:p>
          <a:p>
            <a:pPr algn="ctr" rtl="1">
              <a:lnSpc>
                <a:spcPct val="150000"/>
              </a:lnSpc>
            </a:pPr>
            <a:endParaRPr lang="fa-IR" sz="2800" dirty="0">
              <a:latin typeface="Vazir" panose="020B0603030804020204" pitchFamily="34" charset="-78"/>
              <a:cs typeface="Vazir" panose="020B0603030804020204" pitchFamily="34" charset="-78"/>
            </a:endParaRPr>
          </a:p>
          <a:p>
            <a:pPr algn="ctr" rtl="1">
              <a:lnSpc>
                <a:spcPct val="150000"/>
              </a:lnSpc>
            </a:pPr>
            <a:r>
              <a:rPr lang="fa-IR" sz="2800" dirty="0">
                <a:latin typeface="Vazir" panose="020B0603030804020204" pitchFamily="34" charset="-78"/>
                <a:cs typeface="Vazir" panose="020B0603030804020204" pitchFamily="34" charset="-78"/>
              </a:rPr>
              <a:t>ممنون از همراهی شما </a:t>
            </a:r>
            <a:endParaRPr lang="en-US" sz="2800" dirty="0">
              <a:latin typeface="Vazir" panose="020B0603030804020204" pitchFamily="34" charset="-78"/>
              <a:cs typeface="Vazir" panose="020B0603030804020204" pitchFamily="34" charset="-78"/>
            </a:endParaRPr>
          </a:p>
        </p:txBody>
      </p:sp>
      <p:pic>
        <p:nvPicPr>
          <p:cNvPr id="4" name="Picture 3">
            <a:extLst>
              <a:ext uri="{FF2B5EF4-FFF2-40B4-BE49-F238E27FC236}">
                <a16:creationId xmlns:a16="http://schemas.microsoft.com/office/drawing/2014/main" id="{162466CB-8B3C-FF82-5152-C56241DC04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pic>
        <p:nvPicPr>
          <p:cNvPr id="3" name="10">
            <a:hlinkClick r:id="" action="ppaction://media"/>
            <a:extLst>
              <a:ext uri="{FF2B5EF4-FFF2-40B4-BE49-F238E27FC236}">
                <a16:creationId xmlns:a16="http://schemas.microsoft.com/office/drawing/2014/main" id="{60CBFD66-7C17-0C9A-21A8-C04F4094B7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000497" y="6105278"/>
            <a:ext cx="487363" cy="487363"/>
          </a:xfrm>
          <a:prstGeom prst="rect">
            <a:avLst/>
          </a:prstGeom>
        </p:spPr>
      </p:pic>
    </p:spTree>
    <p:extLst>
      <p:ext uri="{BB962C8B-B14F-4D97-AF65-F5344CB8AC3E}">
        <p14:creationId xmlns:p14="http://schemas.microsoft.com/office/powerpoint/2010/main" val="382745474"/>
      </p:ext>
    </p:extLst>
  </p:cSld>
  <p:clrMapOvr>
    <a:masterClrMapping/>
  </p:clrMapOvr>
  <mc:AlternateContent xmlns:mc="http://schemas.openxmlformats.org/markup-compatibility/2006" xmlns:p14="http://schemas.microsoft.com/office/powerpoint/2010/main">
    <mc:Choice Requires="p14">
      <p:transition spd="slow" p14:dur="2000" advTm="6766"/>
    </mc:Choice>
    <mc:Fallback xmlns="">
      <p:transition spd="slow" advTm="6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1F740E8-395B-AA89-C3D3-D3F72A6EE154}"/>
              </a:ext>
            </a:extLst>
          </p:cNvPr>
          <p:cNvSpPr txBox="1"/>
          <p:nvPr/>
        </p:nvSpPr>
        <p:spPr>
          <a:xfrm>
            <a:off x="7300910" y="1621349"/>
            <a:ext cx="4638076" cy="3347070"/>
          </a:xfrm>
          <a:prstGeom prst="rect">
            <a:avLst/>
          </a:prstGeom>
          <a:noFill/>
        </p:spPr>
        <p:txBody>
          <a:bodyPr wrap="square" rtlCol="0">
            <a:spAutoFit/>
          </a:bodyPr>
          <a:lstStyle/>
          <a:p>
            <a:pPr algn="r" rtl="1">
              <a:lnSpc>
                <a:spcPct val="200000"/>
              </a:lnSpc>
            </a:pPr>
            <a:r>
              <a:rPr lang="fa-IR" dirty="0">
                <a:latin typeface="Vazir" panose="020B0603030804020204" pitchFamily="34" charset="-78"/>
                <a:cs typeface="Vazir" panose="020B0603030804020204" pitchFamily="34" charset="-78"/>
              </a:rPr>
              <a:t>یکی از مهمترین هنرهایی که بسیار بین مردم رواج دارد، سینما و فیلم است. هوش مصنوعی هم مانند صنایع دیگر در صنعت فیلم نقش مهمی ایفا می‌کند. از ابتدایی که شروع به نوشتن ایده و فیلمنامه می‌کنید تا تبلیغ فیلم خود می‌توانید از هوش مصنوعی استفاده کنید.</a:t>
            </a:r>
            <a:endParaRPr lang="en-US" dirty="0">
              <a:latin typeface="Vazir" panose="020B0603030804020204" pitchFamily="34" charset="-78"/>
              <a:cs typeface="Vazir" panose="020B0603030804020204" pitchFamily="34" charset="-78"/>
            </a:endParaRPr>
          </a:p>
        </p:txBody>
      </p:sp>
      <p:pic>
        <p:nvPicPr>
          <p:cNvPr id="3" name="Picture 2">
            <a:extLst>
              <a:ext uri="{FF2B5EF4-FFF2-40B4-BE49-F238E27FC236}">
                <a16:creationId xmlns:a16="http://schemas.microsoft.com/office/drawing/2014/main" id="{76B8BBEA-9C11-F08A-422C-E9E0A86F96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489577" cy="6858000"/>
          </a:xfrm>
          <a:prstGeom prst="rect">
            <a:avLst/>
          </a:prstGeom>
        </p:spPr>
      </p:pic>
      <p:pic>
        <p:nvPicPr>
          <p:cNvPr id="2" name="slide2">
            <a:hlinkClick r:id="" action="ppaction://media"/>
            <a:extLst>
              <a:ext uri="{FF2B5EF4-FFF2-40B4-BE49-F238E27FC236}">
                <a16:creationId xmlns:a16="http://schemas.microsoft.com/office/drawing/2014/main" id="{C4EC97B2-142A-CB9D-6E22-958C9C62F38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522128" y="6291710"/>
            <a:ext cx="487363" cy="487363"/>
          </a:xfrm>
          <a:prstGeom prst="rect">
            <a:avLst/>
          </a:prstGeom>
        </p:spPr>
      </p:pic>
    </p:spTree>
    <p:extLst>
      <p:ext uri="{BB962C8B-B14F-4D97-AF65-F5344CB8AC3E}">
        <p14:creationId xmlns:p14="http://schemas.microsoft.com/office/powerpoint/2010/main" val="544825794"/>
      </p:ext>
    </p:extLst>
  </p:cSld>
  <p:clrMapOvr>
    <a:masterClrMapping/>
  </p:clrMapOvr>
  <mc:AlternateContent xmlns:mc="http://schemas.openxmlformats.org/markup-compatibility/2006" xmlns:p14="http://schemas.microsoft.com/office/powerpoint/2010/main">
    <mc:Choice Requires="p14">
      <p:transition spd="slow" p14:dur="2000" advTm="22904"/>
    </mc:Choice>
    <mc:Fallback xmlns="">
      <p:transition spd="slow" advTm="22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9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1F740E8-395B-AA89-C3D3-D3F72A6EE154}"/>
              </a:ext>
            </a:extLst>
          </p:cNvPr>
          <p:cNvSpPr txBox="1"/>
          <p:nvPr/>
        </p:nvSpPr>
        <p:spPr>
          <a:xfrm>
            <a:off x="8945732" y="262851"/>
            <a:ext cx="3231472" cy="369332"/>
          </a:xfrm>
          <a:prstGeom prst="rect">
            <a:avLst/>
          </a:prstGeom>
          <a:noFill/>
        </p:spPr>
        <p:txBody>
          <a:bodyPr wrap="square" rtlCol="0">
            <a:spAutoFit/>
          </a:bodyPr>
          <a:lstStyle/>
          <a:p>
            <a:pPr marL="285750" indent="-285750" algn="ctr" rtl="1">
              <a:buFont typeface="Arial" panose="020B0604020202020204" pitchFamily="34" charset="0"/>
              <a:buChar char="•"/>
            </a:pPr>
            <a:r>
              <a:rPr lang="fa-IR" dirty="0">
                <a:solidFill>
                  <a:srgbClr val="FFFF00"/>
                </a:solidFill>
                <a:latin typeface="Vazir" panose="020B0603030804020204" pitchFamily="34" charset="-78"/>
                <a:cs typeface="Vazir" panose="020B0603030804020204" pitchFamily="34" charset="-78"/>
              </a:rPr>
              <a:t>کمک در نوشتن فیلمنامه</a:t>
            </a:r>
            <a:endParaRPr lang="en-US" dirty="0">
              <a:solidFill>
                <a:srgbClr val="FFFF00"/>
              </a:solidFill>
              <a:latin typeface="Vazir" panose="020B0603030804020204" pitchFamily="34" charset="-78"/>
              <a:cs typeface="Vazir" panose="020B0603030804020204" pitchFamily="34" charset="-78"/>
            </a:endParaRPr>
          </a:p>
        </p:txBody>
      </p:sp>
      <p:sp>
        <p:nvSpPr>
          <p:cNvPr id="2" name="TextBox 1">
            <a:extLst>
              <a:ext uri="{FF2B5EF4-FFF2-40B4-BE49-F238E27FC236}">
                <a16:creationId xmlns:a16="http://schemas.microsoft.com/office/drawing/2014/main" id="{E9349A23-7EE9-ECDC-39D0-779C95CC675A}"/>
              </a:ext>
            </a:extLst>
          </p:cNvPr>
          <p:cNvSpPr txBox="1"/>
          <p:nvPr/>
        </p:nvSpPr>
        <p:spPr>
          <a:xfrm>
            <a:off x="7111014" y="720464"/>
            <a:ext cx="4731798" cy="5874685"/>
          </a:xfrm>
          <a:prstGeom prst="rect">
            <a:avLst/>
          </a:prstGeom>
          <a:noFill/>
        </p:spPr>
        <p:txBody>
          <a:bodyPr wrap="square" rtlCol="0">
            <a:spAutoFit/>
          </a:bodyPr>
          <a:lstStyle/>
          <a:p>
            <a:pPr algn="r" rtl="1">
              <a:lnSpc>
                <a:spcPct val="150000"/>
              </a:lnSpc>
            </a:pPr>
            <a:r>
              <a:rPr lang="fa-IR" dirty="0">
                <a:latin typeface="Vazir" panose="020B0603030804020204" pitchFamily="34" charset="-78"/>
                <a:cs typeface="Vazir" panose="020B0603030804020204" pitchFamily="34" charset="-78"/>
              </a:rPr>
              <a:t>ایجاد یک فیلم خوب بدون فیلمنامه و داستان جذاب امکان پذیر نیست. یکی از کمک‌های بسیار مهمی که هوش مصنوعی می‌تواند در صنعت فیلم انجام دهد، نوشتن فیلمنامه و کمک به بهتر شدن آن است. هوش مصنوعی می‌تواند در بخش‌های مختلف فیلمنامه، ایده‌هایی برای ادامه معرفی کند، شخصیت‌ها را با ویژگی‌های مختلف و مکمل ایجاد کند و همچنین ضعف‌های فیلمنامه را معرفی کند. به دلیل استفاده از یادگیری ماشین در این روند، هرچه جلوتر برویم ایده‌های بهتری دریافت خواهیم کرد و ممکن است در جایی قرار بگیریم که اکثر فیلمنامه‌ها توسط هوش مصنوعی تولید شوند. این یکی از کارهای ابتدایی و جذاب هوش مصنوعی در صنعت فیلمسازی است.</a:t>
            </a:r>
            <a:endParaRPr lang="en-US" dirty="0">
              <a:latin typeface="Vazir" panose="020B0603030804020204" pitchFamily="34" charset="-78"/>
              <a:cs typeface="Vazir" panose="020B0603030804020204" pitchFamily="34" charset="-78"/>
            </a:endParaRPr>
          </a:p>
        </p:txBody>
      </p:sp>
      <p:pic>
        <p:nvPicPr>
          <p:cNvPr id="6" name="Picture 5">
            <a:extLst>
              <a:ext uri="{FF2B5EF4-FFF2-40B4-BE49-F238E27FC236}">
                <a16:creationId xmlns:a16="http://schemas.microsoft.com/office/drawing/2014/main" id="{57244233-5244-662E-3634-D0A8B0E3F96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258757" cy="6858000"/>
          </a:xfrm>
          <a:prstGeom prst="rect">
            <a:avLst/>
          </a:prstGeom>
        </p:spPr>
      </p:pic>
      <p:pic>
        <p:nvPicPr>
          <p:cNvPr id="3" name="3">
            <a:hlinkClick r:id="" action="ppaction://media"/>
            <a:extLst>
              <a:ext uri="{FF2B5EF4-FFF2-40B4-BE49-F238E27FC236}">
                <a16:creationId xmlns:a16="http://schemas.microsoft.com/office/drawing/2014/main" id="{396E605E-17D7-2217-EC09-B469562819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441204" y="6370637"/>
            <a:ext cx="487363" cy="487363"/>
          </a:xfrm>
          <a:prstGeom prst="rect">
            <a:avLst/>
          </a:prstGeom>
        </p:spPr>
      </p:pic>
    </p:spTree>
    <p:extLst>
      <p:ext uri="{BB962C8B-B14F-4D97-AF65-F5344CB8AC3E}">
        <p14:creationId xmlns:p14="http://schemas.microsoft.com/office/powerpoint/2010/main" val="3022050719"/>
      </p:ext>
    </p:extLst>
  </p:cSld>
  <p:clrMapOvr>
    <a:masterClrMapping/>
  </p:clrMapOvr>
  <mc:AlternateContent xmlns:mc="http://schemas.openxmlformats.org/markup-compatibility/2006" xmlns:p14="http://schemas.microsoft.com/office/powerpoint/2010/main">
    <mc:Choice Requires="p14">
      <p:transition spd="slow" p14:dur="2000" advTm="64863"/>
    </mc:Choice>
    <mc:Fallback xmlns="">
      <p:transition spd="slow" advTm="648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86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1F740E8-395B-AA89-C3D3-D3F72A6EE154}"/>
              </a:ext>
            </a:extLst>
          </p:cNvPr>
          <p:cNvSpPr txBox="1"/>
          <p:nvPr/>
        </p:nvSpPr>
        <p:spPr>
          <a:xfrm>
            <a:off x="7297445" y="262851"/>
            <a:ext cx="4879759" cy="369332"/>
          </a:xfrm>
          <a:prstGeom prst="rect">
            <a:avLst/>
          </a:prstGeom>
          <a:noFill/>
        </p:spPr>
        <p:txBody>
          <a:bodyPr wrap="square" rtlCol="0">
            <a:spAutoFit/>
          </a:bodyPr>
          <a:lstStyle/>
          <a:p>
            <a:pPr marL="285750" indent="-285750" algn="ctr" rtl="1">
              <a:buFont typeface="Arial" panose="020B0604020202020204" pitchFamily="34" charset="0"/>
              <a:buChar char="•"/>
            </a:pPr>
            <a:r>
              <a:rPr lang="fa-IR" dirty="0">
                <a:solidFill>
                  <a:srgbClr val="FFFF00"/>
                </a:solidFill>
                <a:latin typeface="Vazir" panose="020B0603030804020204" pitchFamily="34" charset="-78"/>
                <a:cs typeface="Vazir" panose="020B0603030804020204" pitchFamily="34" charset="-78"/>
              </a:rPr>
              <a:t>برنامه ریزی و ایجاد استوری برد و </a:t>
            </a:r>
            <a:r>
              <a:rPr lang="en-US" dirty="0">
                <a:solidFill>
                  <a:srgbClr val="FFFF00"/>
                </a:solidFill>
                <a:latin typeface="Vazir" panose="020B0603030804020204" pitchFamily="34" charset="-78"/>
                <a:cs typeface="Vazir" panose="020B0603030804020204" pitchFamily="34" charset="-78"/>
              </a:rPr>
              <a:t>shot-list</a:t>
            </a:r>
          </a:p>
        </p:txBody>
      </p:sp>
      <p:sp>
        <p:nvSpPr>
          <p:cNvPr id="2" name="TextBox 1">
            <a:extLst>
              <a:ext uri="{FF2B5EF4-FFF2-40B4-BE49-F238E27FC236}">
                <a16:creationId xmlns:a16="http://schemas.microsoft.com/office/drawing/2014/main" id="{E9349A23-7EE9-ECDC-39D0-779C95CC675A}"/>
              </a:ext>
            </a:extLst>
          </p:cNvPr>
          <p:cNvSpPr txBox="1"/>
          <p:nvPr/>
        </p:nvSpPr>
        <p:spPr>
          <a:xfrm>
            <a:off x="7111014" y="1114905"/>
            <a:ext cx="4731798" cy="4628190"/>
          </a:xfrm>
          <a:prstGeom prst="rect">
            <a:avLst/>
          </a:prstGeom>
          <a:noFill/>
        </p:spPr>
        <p:txBody>
          <a:bodyPr wrap="square" rtlCol="0">
            <a:spAutoFit/>
          </a:bodyPr>
          <a:lstStyle/>
          <a:p>
            <a:pPr algn="r" rtl="1">
              <a:lnSpc>
                <a:spcPct val="150000"/>
              </a:lnSpc>
            </a:pPr>
            <a:r>
              <a:rPr lang="fa-IR" dirty="0">
                <a:latin typeface="Vazir" panose="020B0603030804020204" pitchFamily="34" charset="-78"/>
                <a:cs typeface="Vazir" panose="020B0603030804020204" pitchFamily="34" charset="-78"/>
              </a:rPr>
              <a:t>یکی از کارهایی که برای ساخت فیلم انجام می‌شود، ایجاد استوری برد و </a:t>
            </a:r>
            <a:r>
              <a:rPr lang="en-US" dirty="0">
                <a:latin typeface="Vazir" panose="020B0603030804020204" pitchFamily="34" charset="-78"/>
                <a:cs typeface="Vazir" panose="020B0603030804020204" pitchFamily="34" charset="-78"/>
              </a:rPr>
              <a:t>shot-list </a:t>
            </a:r>
            <a:r>
              <a:rPr lang="fa-IR" dirty="0">
                <a:latin typeface="Vazir" panose="020B0603030804020204" pitchFamily="34" charset="-78"/>
                <a:cs typeface="Vazir" panose="020B0603030804020204" pitchFamily="34" charset="-78"/>
              </a:rPr>
              <a:t>است. این موارد می‌تواند در مرحله ساخت بسیار به کمک سازندگان بیاید اما به دلیل وقت‌گیر بودن و هزینه انجام نمی‌شود. هوش مصنوعی می‌تواند بر اساس خواست شما و با توجه به موقعیت‌های فیلمنامه تمام متریال مورد نیاز را در اختیار شما بگذارد. البته در این مورد ممکن است که نیاز به اصلاحاتی در استوری برد و </a:t>
            </a:r>
            <a:r>
              <a:rPr lang="en-US" dirty="0">
                <a:latin typeface="Vazir" panose="020B0603030804020204" pitchFamily="34" charset="-78"/>
                <a:cs typeface="Vazir" panose="020B0603030804020204" pitchFamily="34" charset="-78"/>
              </a:rPr>
              <a:t>shot-list </a:t>
            </a:r>
            <a:r>
              <a:rPr lang="fa-IR" dirty="0">
                <a:latin typeface="Vazir" panose="020B0603030804020204" pitchFamily="34" charset="-78"/>
                <a:cs typeface="Vazir" panose="020B0603030804020204" pitchFamily="34" charset="-78"/>
              </a:rPr>
              <a:t>به وجود بیاورید ولی هوش مصنوعی می‌تواند تا حد زیادی سرعت شما را افزایش و هزینه‌ها را کاهش دهد.</a:t>
            </a:r>
            <a:endParaRPr lang="en-US" dirty="0">
              <a:latin typeface="Vazir" panose="020B0603030804020204" pitchFamily="34" charset="-78"/>
              <a:cs typeface="Vazir" panose="020B0603030804020204" pitchFamily="34" charset="-78"/>
            </a:endParaRPr>
          </a:p>
        </p:txBody>
      </p:sp>
      <p:pic>
        <p:nvPicPr>
          <p:cNvPr id="4" name="Picture 3">
            <a:extLst>
              <a:ext uri="{FF2B5EF4-FFF2-40B4-BE49-F238E27FC236}">
                <a16:creationId xmlns:a16="http://schemas.microsoft.com/office/drawing/2014/main" id="{3FB14684-9C63-396A-4851-435A8CC4F6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0"/>
            <a:ext cx="6498454" cy="6858000"/>
          </a:xfrm>
          <a:prstGeom prst="rect">
            <a:avLst/>
          </a:prstGeom>
        </p:spPr>
      </p:pic>
      <p:pic>
        <p:nvPicPr>
          <p:cNvPr id="3" name="4">
            <a:hlinkClick r:id="" action="ppaction://media"/>
            <a:extLst>
              <a:ext uri="{FF2B5EF4-FFF2-40B4-BE49-F238E27FC236}">
                <a16:creationId xmlns:a16="http://schemas.microsoft.com/office/drawing/2014/main" id="{0C6C0F51-FD66-B258-8D48-162AA6D4FD1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654268" y="6225817"/>
            <a:ext cx="487363" cy="487363"/>
          </a:xfrm>
          <a:prstGeom prst="rect">
            <a:avLst/>
          </a:prstGeom>
        </p:spPr>
      </p:pic>
    </p:spTree>
    <p:extLst>
      <p:ext uri="{BB962C8B-B14F-4D97-AF65-F5344CB8AC3E}">
        <p14:creationId xmlns:p14="http://schemas.microsoft.com/office/powerpoint/2010/main" val="2749595370"/>
      </p:ext>
    </p:extLst>
  </p:cSld>
  <p:clrMapOvr>
    <a:masterClrMapping/>
  </p:clrMapOvr>
  <mc:AlternateContent xmlns:mc="http://schemas.openxmlformats.org/markup-compatibility/2006" xmlns:p14="http://schemas.microsoft.com/office/powerpoint/2010/main">
    <mc:Choice Requires="p14">
      <p:transition spd="slow" p14:dur="2000" advTm="99925"/>
    </mc:Choice>
    <mc:Fallback xmlns="">
      <p:transition spd="slow" advTm="999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92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1F740E8-395B-AA89-C3D3-D3F72A6EE154}"/>
              </a:ext>
            </a:extLst>
          </p:cNvPr>
          <p:cNvSpPr txBox="1"/>
          <p:nvPr/>
        </p:nvSpPr>
        <p:spPr>
          <a:xfrm>
            <a:off x="7297445" y="262851"/>
            <a:ext cx="4879759" cy="369332"/>
          </a:xfrm>
          <a:prstGeom prst="rect">
            <a:avLst/>
          </a:prstGeom>
          <a:noFill/>
        </p:spPr>
        <p:txBody>
          <a:bodyPr wrap="square" rtlCol="0">
            <a:spAutoFit/>
          </a:bodyPr>
          <a:lstStyle/>
          <a:p>
            <a:pPr marL="285750" indent="-285750" algn="ctr" rtl="1">
              <a:buFont typeface="Arial" panose="020B0604020202020204" pitchFamily="34" charset="0"/>
              <a:buChar char="•"/>
            </a:pPr>
            <a:r>
              <a:rPr lang="fa-IR" dirty="0">
                <a:solidFill>
                  <a:srgbClr val="FFFF00"/>
                </a:solidFill>
                <a:latin typeface="Vazir" panose="020B0603030804020204" pitchFamily="34" charset="-78"/>
                <a:cs typeface="Vazir" panose="020B0603030804020204" pitchFamily="34" charset="-78"/>
              </a:rPr>
              <a:t>کمک به انتخاب بازیگران</a:t>
            </a:r>
            <a:endParaRPr lang="en-US" dirty="0">
              <a:solidFill>
                <a:srgbClr val="FFFF00"/>
              </a:solidFill>
              <a:latin typeface="Vazir" panose="020B0603030804020204" pitchFamily="34" charset="-78"/>
              <a:cs typeface="Vazir" panose="020B0603030804020204" pitchFamily="34" charset="-78"/>
            </a:endParaRPr>
          </a:p>
        </p:txBody>
      </p:sp>
      <p:sp>
        <p:nvSpPr>
          <p:cNvPr id="2" name="TextBox 1">
            <a:extLst>
              <a:ext uri="{FF2B5EF4-FFF2-40B4-BE49-F238E27FC236}">
                <a16:creationId xmlns:a16="http://schemas.microsoft.com/office/drawing/2014/main" id="{E9349A23-7EE9-ECDC-39D0-779C95CC675A}"/>
              </a:ext>
            </a:extLst>
          </p:cNvPr>
          <p:cNvSpPr txBox="1"/>
          <p:nvPr/>
        </p:nvSpPr>
        <p:spPr>
          <a:xfrm>
            <a:off x="6471821" y="1530403"/>
            <a:ext cx="5370991" cy="3797193"/>
          </a:xfrm>
          <a:prstGeom prst="rect">
            <a:avLst/>
          </a:prstGeom>
          <a:noFill/>
        </p:spPr>
        <p:txBody>
          <a:bodyPr wrap="square" rtlCol="0">
            <a:spAutoFit/>
          </a:bodyPr>
          <a:lstStyle/>
          <a:p>
            <a:pPr algn="r" rtl="1">
              <a:lnSpc>
                <a:spcPct val="150000"/>
              </a:lnSpc>
            </a:pPr>
            <a:r>
              <a:rPr lang="fa-IR" dirty="0">
                <a:latin typeface="Vazir" panose="020B0603030804020204" pitchFamily="34" charset="-78"/>
                <a:cs typeface="Vazir" panose="020B0603030804020204" pitchFamily="34" charset="-78"/>
              </a:rPr>
              <a:t>مرحله انتخاب بازیگر معمولاً با حساسیت بالایی توسط کارگردان و تهیه‌کننده انتخاب می‌شوند. یکی از مهمترین مسائل در انتخاب بازیگر قرارگیری دقیق بازیگر در شخصیت داستان است. برای این کار هوش مصنوعی می‌تواند قبل از انتخاب بازیگر، بازیگران مختلف را در محیط فیلم برای عوامل بازسازی کند. این الگوریتم‌ها حتی می‌تواند بر اساس بازی‌های قبلی بازیگر، شخصیت‌های فیلم و کاراکترهای محیطی بهترین گزینه‌ها را پیشنهاد دهد.</a:t>
            </a:r>
            <a:endParaRPr lang="en-US" dirty="0">
              <a:latin typeface="Vazir" panose="020B0603030804020204" pitchFamily="34" charset="-78"/>
              <a:cs typeface="Vazir" panose="020B0603030804020204" pitchFamily="34" charset="-78"/>
            </a:endParaRPr>
          </a:p>
        </p:txBody>
      </p:sp>
      <p:pic>
        <p:nvPicPr>
          <p:cNvPr id="5" name="Picture 4">
            <a:extLst>
              <a:ext uri="{FF2B5EF4-FFF2-40B4-BE49-F238E27FC236}">
                <a16:creationId xmlns:a16="http://schemas.microsoft.com/office/drawing/2014/main" id="{33234203-5BB2-9FDF-7405-2105FA2B5F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338656" cy="6858000"/>
          </a:xfrm>
          <a:prstGeom prst="rect">
            <a:avLst/>
          </a:prstGeom>
        </p:spPr>
      </p:pic>
      <p:pic>
        <p:nvPicPr>
          <p:cNvPr id="3" name="5">
            <a:hlinkClick r:id="" action="ppaction://media"/>
            <a:extLst>
              <a:ext uri="{FF2B5EF4-FFF2-40B4-BE49-F238E27FC236}">
                <a16:creationId xmlns:a16="http://schemas.microsoft.com/office/drawing/2014/main" id="{A96BECA2-9503-6B2F-42E0-B829C232B7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477739" y="6225816"/>
            <a:ext cx="487363" cy="487363"/>
          </a:xfrm>
          <a:prstGeom prst="rect">
            <a:avLst/>
          </a:prstGeom>
        </p:spPr>
      </p:pic>
    </p:spTree>
    <p:extLst>
      <p:ext uri="{BB962C8B-B14F-4D97-AF65-F5344CB8AC3E}">
        <p14:creationId xmlns:p14="http://schemas.microsoft.com/office/powerpoint/2010/main" val="1675589053"/>
      </p:ext>
    </p:extLst>
  </p:cSld>
  <p:clrMapOvr>
    <a:masterClrMapping/>
  </p:clrMapOvr>
  <mc:AlternateContent xmlns:mc="http://schemas.openxmlformats.org/markup-compatibility/2006" xmlns:p14="http://schemas.microsoft.com/office/powerpoint/2010/main">
    <mc:Choice Requires="p14">
      <p:transition spd="slow" p14:dur="2000" advTm="33957"/>
    </mc:Choice>
    <mc:Fallback xmlns="">
      <p:transition spd="slow" advTm="33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95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1F740E8-395B-AA89-C3D3-D3F72A6EE154}"/>
              </a:ext>
            </a:extLst>
          </p:cNvPr>
          <p:cNvSpPr txBox="1"/>
          <p:nvPr/>
        </p:nvSpPr>
        <p:spPr>
          <a:xfrm>
            <a:off x="7297445" y="262851"/>
            <a:ext cx="4879759" cy="646331"/>
          </a:xfrm>
          <a:prstGeom prst="rect">
            <a:avLst/>
          </a:prstGeom>
          <a:noFill/>
        </p:spPr>
        <p:txBody>
          <a:bodyPr wrap="square" rtlCol="0">
            <a:spAutoFit/>
          </a:bodyPr>
          <a:lstStyle/>
          <a:p>
            <a:pPr marL="285750" indent="-285750" algn="ctr" rtl="1">
              <a:buFont typeface="Arial" panose="020B0604020202020204" pitchFamily="34" charset="0"/>
              <a:buChar char="•"/>
            </a:pPr>
            <a:r>
              <a:rPr lang="fa-IR" dirty="0">
                <a:solidFill>
                  <a:srgbClr val="FFFF00"/>
                </a:solidFill>
                <a:latin typeface="Vazir" panose="020B0603030804020204" pitchFamily="34" charset="-78"/>
                <a:cs typeface="Vazir" panose="020B0603030804020204" pitchFamily="34" charset="-78"/>
              </a:rPr>
              <a:t>کمک به طراحی صحنه و ایجاد هارمونی رنگ استاندارد</a:t>
            </a:r>
          </a:p>
        </p:txBody>
      </p:sp>
      <p:sp>
        <p:nvSpPr>
          <p:cNvPr id="2" name="TextBox 1">
            <a:extLst>
              <a:ext uri="{FF2B5EF4-FFF2-40B4-BE49-F238E27FC236}">
                <a16:creationId xmlns:a16="http://schemas.microsoft.com/office/drawing/2014/main" id="{E9349A23-7EE9-ECDC-39D0-779C95CC675A}"/>
              </a:ext>
            </a:extLst>
          </p:cNvPr>
          <p:cNvSpPr txBox="1"/>
          <p:nvPr/>
        </p:nvSpPr>
        <p:spPr>
          <a:xfrm>
            <a:off x="7111014" y="1114905"/>
            <a:ext cx="4731798" cy="5043688"/>
          </a:xfrm>
          <a:prstGeom prst="rect">
            <a:avLst/>
          </a:prstGeom>
          <a:noFill/>
        </p:spPr>
        <p:txBody>
          <a:bodyPr wrap="square" rtlCol="0">
            <a:spAutoFit/>
          </a:bodyPr>
          <a:lstStyle/>
          <a:p>
            <a:pPr algn="r" rtl="1">
              <a:lnSpc>
                <a:spcPct val="150000"/>
              </a:lnSpc>
            </a:pPr>
            <a:r>
              <a:rPr lang="fa-IR" dirty="0">
                <a:latin typeface="Vazir" panose="020B0603030804020204" pitchFamily="34" charset="-78"/>
                <a:cs typeface="Vazir" panose="020B0603030804020204" pitchFamily="34" charset="-78"/>
              </a:rPr>
              <a:t>ساخت هر سکانس و هر پلان، نیاز به طراحی صحنه‌ای دارد که فیلمبرداری در آن صورت می‌گیرد. در بسیار از موقعیت‌ها نیاز به طراحی مربوط به زمان و مکان خاصی است و نیاز به المان‌های متفاوتی دارد. هوش مصنوعی می‌تواند بر اساس نیازهای طراح صحنه المان‌های مختلفی را برای زیباسازی صحنه معرفی کند و کار او را سرعت و دقت ببخشد. مورد دیگری که می‌تواند بسیار جذاب باشد، پیدا کردن مشکلات طراحی صحنه است. پس از پایان طراحی صحنه هوش مصنوعی می‌تواند عوامل مختلف را بررسی کند تا خطایی در آن صورت نگرفته باشد.</a:t>
            </a:r>
            <a:endParaRPr lang="en-US" dirty="0">
              <a:latin typeface="Vazir" panose="020B0603030804020204" pitchFamily="34" charset="-78"/>
              <a:cs typeface="Vazir" panose="020B0603030804020204" pitchFamily="34" charset="-78"/>
            </a:endParaRPr>
          </a:p>
        </p:txBody>
      </p:sp>
      <p:pic>
        <p:nvPicPr>
          <p:cNvPr id="5" name="Picture 4">
            <a:extLst>
              <a:ext uri="{FF2B5EF4-FFF2-40B4-BE49-F238E27FC236}">
                <a16:creationId xmlns:a16="http://schemas.microsoft.com/office/drawing/2014/main" id="{4AD7D4A0-4B4C-14A4-DAC8-0AA0981FAF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96" y="0"/>
            <a:ext cx="6394882" cy="6858000"/>
          </a:xfrm>
          <a:prstGeom prst="rect">
            <a:avLst/>
          </a:prstGeom>
        </p:spPr>
      </p:pic>
      <p:pic>
        <p:nvPicPr>
          <p:cNvPr id="3" name="6">
            <a:hlinkClick r:id="" action="ppaction://media"/>
            <a:extLst>
              <a:ext uri="{FF2B5EF4-FFF2-40B4-BE49-F238E27FC236}">
                <a16:creationId xmlns:a16="http://schemas.microsoft.com/office/drawing/2014/main" id="{1D98548B-4343-1D18-CAA0-50037A01E9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609880" y="6158593"/>
            <a:ext cx="487363" cy="487363"/>
          </a:xfrm>
          <a:prstGeom prst="rect">
            <a:avLst/>
          </a:prstGeom>
        </p:spPr>
      </p:pic>
    </p:spTree>
    <p:extLst>
      <p:ext uri="{BB962C8B-B14F-4D97-AF65-F5344CB8AC3E}">
        <p14:creationId xmlns:p14="http://schemas.microsoft.com/office/powerpoint/2010/main" val="3568830110"/>
      </p:ext>
    </p:extLst>
  </p:cSld>
  <p:clrMapOvr>
    <a:masterClrMapping/>
  </p:clrMapOvr>
  <mc:AlternateContent xmlns:mc="http://schemas.openxmlformats.org/markup-compatibility/2006" xmlns:p14="http://schemas.microsoft.com/office/powerpoint/2010/main">
    <mc:Choice Requires="p14">
      <p:transition spd="slow" p14:dur="2000" advTm="47843"/>
    </mc:Choice>
    <mc:Fallback xmlns="">
      <p:transition spd="slow" advTm="47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84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1F740E8-395B-AA89-C3D3-D3F72A6EE154}"/>
              </a:ext>
            </a:extLst>
          </p:cNvPr>
          <p:cNvSpPr txBox="1"/>
          <p:nvPr/>
        </p:nvSpPr>
        <p:spPr>
          <a:xfrm>
            <a:off x="7297445" y="262851"/>
            <a:ext cx="4879759" cy="369332"/>
          </a:xfrm>
          <a:prstGeom prst="rect">
            <a:avLst/>
          </a:prstGeom>
          <a:noFill/>
        </p:spPr>
        <p:txBody>
          <a:bodyPr wrap="square" rtlCol="0">
            <a:spAutoFit/>
          </a:bodyPr>
          <a:lstStyle/>
          <a:p>
            <a:pPr marL="285750" indent="-285750" algn="ctr" rtl="1">
              <a:buFont typeface="Arial" panose="020B0604020202020204" pitchFamily="34" charset="0"/>
              <a:buChar char="•"/>
            </a:pPr>
            <a:r>
              <a:rPr lang="fa-IR" dirty="0">
                <a:solidFill>
                  <a:srgbClr val="FFFF00"/>
                </a:solidFill>
                <a:latin typeface="Vazir" panose="020B0603030804020204" pitchFamily="34" charset="-78"/>
                <a:cs typeface="Vazir" panose="020B0603030804020204" pitchFamily="34" charset="-78"/>
              </a:rPr>
              <a:t>استفاده از ربات‌های فیلمبردار یا صدابردار</a:t>
            </a:r>
          </a:p>
        </p:txBody>
      </p:sp>
      <p:sp>
        <p:nvSpPr>
          <p:cNvPr id="2" name="TextBox 1">
            <a:extLst>
              <a:ext uri="{FF2B5EF4-FFF2-40B4-BE49-F238E27FC236}">
                <a16:creationId xmlns:a16="http://schemas.microsoft.com/office/drawing/2014/main" id="{E9349A23-7EE9-ECDC-39D0-779C95CC675A}"/>
              </a:ext>
            </a:extLst>
          </p:cNvPr>
          <p:cNvSpPr txBox="1"/>
          <p:nvPr/>
        </p:nvSpPr>
        <p:spPr>
          <a:xfrm>
            <a:off x="7111014" y="1114905"/>
            <a:ext cx="4731798" cy="4212692"/>
          </a:xfrm>
          <a:prstGeom prst="rect">
            <a:avLst/>
          </a:prstGeom>
          <a:noFill/>
        </p:spPr>
        <p:txBody>
          <a:bodyPr wrap="square" rtlCol="0">
            <a:spAutoFit/>
          </a:bodyPr>
          <a:lstStyle/>
          <a:p>
            <a:pPr algn="r" rtl="1">
              <a:lnSpc>
                <a:spcPct val="150000"/>
              </a:lnSpc>
            </a:pPr>
            <a:r>
              <a:rPr lang="fa-IR" dirty="0">
                <a:latin typeface="Vazir" panose="020B0603030804020204" pitchFamily="34" charset="-78"/>
                <a:cs typeface="Vazir" panose="020B0603030804020204" pitchFamily="34" charset="-78"/>
              </a:rPr>
              <a:t>فیلمبرداری و صدابرداری دو بخش بسیار مهم از ساخت فیلم هستند. ربات‌های فیلمبردار و صدابردار می‌توانند این بخش را تا حد زیادی ساده و خلاقانه کنند. قاب‌بندی‌های دقیق، فوکوس کشیدن بر اساس سوژه‌ها و دنبال کردن دقیق سوژه برای صدابرداری بخش کوچکی از کمک هوش مصنوعی به صنعت فیلم است. با استفاده از این ربات‌ها می‌توان زوایا و حرکات خلاقانه‌ای به دوربین اضافه کنیم که فیلم را جذاب‌تر کند. در واقع توانایی شما با این ربات‌ها چندبرابر می‌شود.</a:t>
            </a:r>
            <a:endParaRPr lang="en-US" dirty="0">
              <a:latin typeface="Vazir" panose="020B0603030804020204" pitchFamily="34" charset="-78"/>
              <a:cs typeface="Vazir" panose="020B0603030804020204" pitchFamily="34" charset="-78"/>
            </a:endParaRPr>
          </a:p>
        </p:txBody>
      </p:sp>
      <p:pic>
        <p:nvPicPr>
          <p:cNvPr id="4" name="Picture 3">
            <a:extLst>
              <a:ext uri="{FF2B5EF4-FFF2-40B4-BE49-F238E27FC236}">
                <a16:creationId xmlns:a16="http://schemas.microsoft.com/office/drawing/2014/main" id="{4414E48F-13C5-948F-44E2-F2F126E0C7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285390" cy="6858000"/>
          </a:xfrm>
          <a:prstGeom prst="rect">
            <a:avLst/>
          </a:prstGeom>
        </p:spPr>
      </p:pic>
      <p:pic>
        <p:nvPicPr>
          <p:cNvPr id="3" name="7">
            <a:hlinkClick r:id="" action="ppaction://media"/>
            <a:extLst>
              <a:ext uri="{FF2B5EF4-FFF2-40B4-BE49-F238E27FC236}">
                <a16:creationId xmlns:a16="http://schemas.microsoft.com/office/drawing/2014/main" id="{D7ABC0F5-FE59-B487-7F78-D4FBA95084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454520" y="6211810"/>
            <a:ext cx="487363" cy="487363"/>
          </a:xfrm>
          <a:prstGeom prst="rect">
            <a:avLst/>
          </a:prstGeom>
        </p:spPr>
      </p:pic>
    </p:spTree>
    <p:extLst>
      <p:ext uri="{BB962C8B-B14F-4D97-AF65-F5344CB8AC3E}">
        <p14:creationId xmlns:p14="http://schemas.microsoft.com/office/powerpoint/2010/main" val="648999311"/>
      </p:ext>
    </p:extLst>
  </p:cSld>
  <p:clrMapOvr>
    <a:masterClrMapping/>
  </p:clrMapOvr>
  <mc:AlternateContent xmlns:mc="http://schemas.openxmlformats.org/markup-compatibility/2006" xmlns:p14="http://schemas.microsoft.com/office/powerpoint/2010/main">
    <mc:Choice Requires="p14">
      <p:transition spd="slow" p14:dur="2000" advTm="59290"/>
    </mc:Choice>
    <mc:Fallback xmlns="">
      <p:transition spd="slow" advTm="592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29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1F740E8-395B-AA89-C3D3-D3F72A6EE154}"/>
              </a:ext>
            </a:extLst>
          </p:cNvPr>
          <p:cNvSpPr txBox="1"/>
          <p:nvPr/>
        </p:nvSpPr>
        <p:spPr>
          <a:xfrm>
            <a:off x="7297445" y="262851"/>
            <a:ext cx="4879759" cy="369332"/>
          </a:xfrm>
          <a:prstGeom prst="rect">
            <a:avLst/>
          </a:prstGeom>
          <a:noFill/>
        </p:spPr>
        <p:txBody>
          <a:bodyPr wrap="square" rtlCol="0">
            <a:spAutoFit/>
          </a:bodyPr>
          <a:lstStyle/>
          <a:p>
            <a:pPr marL="285750" indent="-285750" algn="ctr" rtl="1">
              <a:buFont typeface="Arial" panose="020B0604020202020204" pitchFamily="34" charset="0"/>
              <a:buChar char="•"/>
            </a:pPr>
            <a:r>
              <a:rPr lang="fa-IR" dirty="0">
                <a:solidFill>
                  <a:srgbClr val="FFFF00"/>
                </a:solidFill>
                <a:latin typeface="Vazir" panose="020B0603030804020204" pitchFamily="34" charset="-78"/>
                <a:cs typeface="Vazir" panose="020B0603030804020204" pitchFamily="34" charset="-78"/>
              </a:rPr>
              <a:t>تدوین و ویرایش فیلم</a:t>
            </a:r>
          </a:p>
        </p:txBody>
      </p:sp>
      <p:sp>
        <p:nvSpPr>
          <p:cNvPr id="2" name="TextBox 1">
            <a:extLst>
              <a:ext uri="{FF2B5EF4-FFF2-40B4-BE49-F238E27FC236}">
                <a16:creationId xmlns:a16="http://schemas.microsoft.com/office/drawing/2014/main" id="{E9349A23-7EE9-ECDC-39D0-779C95CC675A}"/>
              </a:ext>
            </a:extLst>
          </p:cNvPr>
          <p:cNvSpPr txBox="1"/>
          <p:nvPr/>
        </p:nvSpPr>
        <p:spPr>
          <a:xfrm>
            <a:off x="7111014" y="1114905"/>
            <a:ext cx="4731798" cy="3797193"/>
          </a:xfrm>
          <a:prstGeom prst="rect">
            <a:avLst/>
          </a:prstGeom>
          <a:noFill/>
        </p:spPr>
        <p:txBody>
          <a:bodyPr wrap="square" rtlCol="0">
            <a:spAutoFit/>
          </a:bodyPr>
          <a:lstStyle/>
          <a:p>
            <a:pPr algn="r" rtl="1">
              <a:lnSpc>
                <a:spcPct val="150000"/>
              </a:lnSpc>
            </a:pPr>
            <a:r>
              <a:rPr lang="fa-IR" dirty="0">
                <a:latin typeface="Vazir" panose="020B0603030804020204" pitchFamily="34" charset="-78"/>
                <a:cs typeface="Vazir" panose="020B0603030804020204" pitchFamily="34" charset="-78"/>
              </a:rPr>
              <a:t>در تولید فیلم معمولاً برداشت‌های زیادی انجام می‌شود و به همین دلیل این مرحله در پسا تولید بسیار وقت‌گیر و طاقت فرساست. هوش مصنوعی می‌تواند با کمک فناوری‌هایی مانند فناوری پردازش تصویر و تحلیل حرکات بسیاری از بخش‌هایی که مفید نیستند را نادیده بگیرد. در حال حاضر قطعاً نمی‌توان تمامی مراحل تدوین را به هوش مصنوعی سپرد اما این فناوری می‌تواند به عنوان یک کمک سرعت کار شما را بسیار افزایش دهد.</a:t>
            </a:r>
            <a:endParaRPr lang="en-US" dirty="0">
              <a:latin typeface="Vazir" panose="020B0603030804020204" pitchFamily="34" charset="-78"/>
              <a:cs typeface="Vazir" panose="020B0603030804020204" pitchFamily="34" charset="-78"/>
            </a:endParaRPr>
          </a:p>
        </p:txBody>
      </p:sp>
      <p:pic>
        <p:nvPicPr>
          <p:cNvPr id="5" name="Picture 4">
            <a:extLst>
              <a:ext uri="{FF2B5EF4-FFF2-40B4-BE49-F238E27FC236}">
                <a16:creationId xmlns:a16="http://schemas.microsoft.com/office/drawing/2014/main" id="{21FB97BB-FA5C-06DA-61CF-2F372498EC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96" y="0"/>
            <a:ext cx="5933243" cy="6858000"/>
          </a:xfrm>
          <a:prstGeom prst="rect">
            <a:avLst/>
          </a:prstGeom>
        </p:spPr>
      </p:pic>
      <p:pic>
        <p:nvPicPr>
          <p:cNvPr id="3" name="8">
            <a:hlinkClick r:id="" action="ppaction://media"/>
            <a:extLst>
              <a:ext uri="{FF2B5EF4-FFF2-40B4-BE49-F238E27FC236}">
                <a16:creationId xmlns:a16="http://schemas.microsoft.com/office/drawing/2014/main" id="{2B1E04B3-6829-184D-711C-D2F67F3F44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096000" y="6211811"/>
            <a:ext cx="487363" cy="487363"/>
          </a:xfrm>
          <a:prstGeom prst="rect">
            <a:avLst/>
          </a:prstGeom>
        </p:spPr>
      </p:pic>
    </p:spTree>
    <p:extLst>
      <p:ext uri="{BB962C8B-B14F-4D97-AF65-F5344CB8AC3E}">
        <p14:creationId xmlns:p14="http://schemas.microsoft.com/office/powerpoint/2010/main" val="3204110771"/>
      </p:ext>
    </p:extLst>
  </p:cSld>
  <p:clrMapOvr>
    <a:masterClrMapping/>
  </p:clrMapOvr>
  <mc:AlternateContent xmlns:mc="http://schemas.openxmlformats.org/markup-compatibility/2006" xmlns:p14="http://schemas.microsoft.com/office/powerpoint/2010/main">
    <mc:Choice Requires="p14">
      <p:transition spd="slow" p14:dur="2000" advTm="39600"/>
    </mc:Choice>
    <mc:Fallback xmlns="">
      <p:transition spd="slow" advTm="39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6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1F740E8-395B-AA89-C3D3-D3F72A6EE154}"/>
              </a:ext>
            </a:extLst>
          </p:cNvPr>
          <p:cNvSpPr txBox="1"/>
          <p:nvPr/>
        </p:nvSpPr>
        <p:spPr>
          <a:xfrm>
            <a:off x="7297445" y="262851"/>
            <a:ext cx="4879759" cy="369332"/>
          </a:xfrm>
          <a:prstGeom prst="rect">
            <a:avLst/>
          </a:prstGeom>
          <a:noFill/>
        </p:spPr>
        <p:txBody>
          <a:bodyPr wrap="square" rtlCol="0">
            <a:spAutoFit/>
          </a:bodyPr>
          <a:lstStyle/>
          <a:p>
            <a:pPr marL="285750" indent="-285750" algn="ctr" rtl="1">
              <a:buFont typeface="Arial" panose="020B0604020202020204" pitchFamily="34" charset="0"/>
              <a:buChar char="•"/>
            </a:pPr>
            <a:r>
              <a:rPr lang="fa-IR" dirty="0">
                <a:solidFill>
                  <a:srgbClr val="FFFF00"/>
                </a:solidFill>
                <a:latin typeface="Vazir" panose="020B0603030804020204" pitchFamily="34" charset="-78"/>
                <a:cs typeface="Vazir" panose="020B0603030804020204" pitchFamily="34" charset="-78"/>
              </a:rPr>
              <a:t>کمک به ساخت جلوه‌های ویژه </a:t>
            </a:r>
            <a:r>
              <a:rPr lang="en-US" dirty="0">
                <a:solidFill>
                  <a:srgbClr val="FFFF00"/>
                </a:solidFill>
                <a:latin typeface="Vazir" panose="020B0603030804020204" pitchFamily="34" charset="-78"/>
                <a:cs typeface="Vazir" panose="020B0603030804020204" pitchFamily="34" charset="-78"/>
              </a:rPr>
              <a:t>VFX</a:t>
            </a:r>
          </a:p>
        </p:txBody>
      </p:sp>
      <p:sp>
        <p:nvSpPr>
          <p:cNvPr id="2" name="TextBox 1">
            <a:extLst>
              <a:ext uri="{FF2B5EF4-FFF2-40B4-BE49-F238E27FC236}">
                <a16:creationId xmlns:a16="http://schemas.microsoft.com/office/drawing/2014/main" id="{E9349A23-7EE9-ECDC-39D0-779C95CC675A}"/>
              </a:ext>
            </a:extLst>
          </p:cNvPr>
          <p:cNvSpPr txBox="1"/>
          <p:nvPr/>
        </p:nvSpPr>
        <p:spPr>
          <a:xfrm>
            <a:off x="7111014" y="1114905"/>
            <a:ext cx="4731798" cy="4212692"/>
          </a:xfrm>
          <a:prstGeom prst="rect">
            <a:avLst/>
          </a:prstGeom>
          <a:noFill/>
        </p:spPr>
        <p:txBody>
          <a:bodyPr wrap="square" rtlCol="0">
            <a:spAutoFit/>
          </a:bodyPr>
          <a:lstStyle/>
          <a:p>
            <a:pPr algn="r" rtl="1">
              <a:lnSpc>
                <a:spcPct val="150000"/>
              </a:lnSpc>
            </a:pPr>
            <a:r>
              <a:rPr lang="fa-IR" dirty="0">
                <a:latin typeface="Vazir" panose="020B0603030804020204" pitchFamily="34" charset="-78"/>
                <a:cs typeface="Vazir" panose="020B0603030804020204" pitchFamily="34" charset="-78"/>
              </a:rPr>
              <a:t>ساخت جلوه‌های ویژه یکی از مواردی است که در فیلم‌ها هزینه و وقت زیادی صرف آن می‌شود. هوش مصنوعی می‌تواند در صنعت فیلم با ایجاد جلوه‌های ویژه بسیار عالی و قدرتمند تحول عظیمی به وجود آورد. بسیاری بر این عقیده بودند که تولید هنر و خلاقیت توسط هوش مصنوعی امکان پذیر نیست ولی برنامه‌های مختلفی اثبات کرده‌اند که در بلند مدت بسیار قدرتمند خواهند بود. استفاده از این تکنولوژی‌ها می‌تواند هزینه‌ها و زمان ساخت را کاهش داده و کیفیت را هم بهبود ببخشد.</a:t>
            </a:r>
            <a:endParaRPr lang="en-US" dirty="0">
              <a:latin typeface="Vazir" panose="020B0603030804020204" pitchFamily="34" charset="-78"/>
              <a:cs typeface="Vazir" panose="020B0603030804020204" pitchFamily="34" charset="-78"/>
            </a:endParaRPr>
          </a:p>
        </p:txBody>
      </p:sp>
      <p:pic>
        <p:nvPicPr>
          <p:cNvPr id="5" name="Picture 4">
            <a:extLst>
              <a:ext uri="{FF2B5EF4-FFF2-40B4-BE49-F238E27FC236}">
                <a16:creationId xmlns:a16="http://schemas.microsoft.com/office/drawing/2014/main" id="{38956B37-DAFC-CC3C-2AC8-118B43E1D3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96" y="0"/>
            <a:ext cx="5835588" cy="6858000"/>
          </a:xfrm>
          <a:prstGeom prst="rect">
            <a:avLst/>
          </a:prstGeom>
        </p:spPr>
      </p:pic>
      <p:pic>
        <p:nvPicPr>
          <p:cNvPr id="3" name="9">
            <a:hlinkClick r:id="" action="ppaction://media"/>
            <a:extLst>
              <a:ext uri="{FF2B5EF4-FFF2-40B4-BE49-F238E27FC236}">
                <a16:creationId xmlns:a16="http://schemas.microsoft.com/office/drawing/2014/main" id="{0122352C-9098-B1D2-7B7E-C4714175CAD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993335" y="6211810"/>
            <a:ext cx="487363" cy="487363"/>
          </a:xfrm>
          <a:prstGeom prst="rect">
            <a:avLst/>
          </a:prstGeom>
        </p:spPr>
      </p:pic>
    </p:spTree>
    <p:extLst>
      <p:ext uri="{BB962C8B-B14F-4D97-AF65-F5344CB8AC3E}">
        <p14:creationId xmlns:p14="http://schemas.microsoft.com/office/powerpoint/2010/main" val="1314833838"/>
      </p:ext>
    </p:extLst>
  </p:cSld>
  <p:clrMapOvr>
    <a:masterClrMapping/>
  </p:clrMapOvr>
  <mc:AlternateContent xmlns:mc="http://schemas.openxmlformats.org/markup-compatibility/2006" xmlns:p14="http://schemas.microsoft.com/office/powerpoint/2010/main">
    <mc:Choice Requires="p14">
      <p:transition spd="slow" p14:dur="2000" advTm="42943"/>
    </mc:Choice>
    <mc:Fallback xmlns="">
      <p:transition spd="slow" advTm="42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94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46</TotalTime>
  <Words>748</Words>
  <Application>Microsoft Office PowerPoint</Application>
  <PresentationFormat>Widescreen</PresentationFormat>
  <Paragraphs>29</Paragraphs>
  <Slides>10</Slides>
  <Notes>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Vazir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arman man.u</dc:creator>
  <cp:lastModifiedBy>arman man.u</cp:lastModifiedBy>
  <cp:revision>3</cp:revision>
  <dcterms:created xsi:type="dcterms:W3CDTF">2023-12-28T14:20:18Z</dcterms:created>
  <dcterms:modified xsi:type="dcterms:W3CDTF">2023-12-28T21:51:25Z</dcterms:modified>
</cp:coreProperties>
</file>

<file path=docProps/thumbnail.jpeg>
</file>